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1pPr>
    <a:lvl2pPr marL="0" marR="0" indent="609492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2pPr>
    <a:lvl3pPr marL="0" marR="0" indent="121898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3pPr>
    <a:lvl4pPr marL="0" marR="0" indent="182848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4pPr>
    <a:lvl5pPr marL="0" marR="0" indent="243797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5pPr>
    <a:lvl6pPr marL="0" marR="0" indent="3047467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6pPr>
    <a:lvl7pPr marL="0" marR="0" indent="3656960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7pPr>
    <a:lvl8pPr marL="0" marR="0" indent="4266453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8pPr>
    <a:lvl9pPr marL="0" marR="0" indent="4875946" algn="l" defTabSz="121898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Segoe UI"/>
        <a:ea typeface="Segoe UI"/>
        <a:cs typeface="Segoe UI"/>
        <a:sym typeface="Segoe U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8"/>
          </a:solidFill>
        </a:fill>
      </a:tcStyle>
    </a:wholeTbl>
    <a:band2H>
      <a:tcTxStyle b="def" i="def"/>
      <a:tcStyle>
        <a:tcBdr/>
        <a:fill>
          <a:solidFill>
            <a:srgbClr val="E6E7EC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F4F7"/>
          </a:solidFill>
        </a:fill>
      </a:tcStyle>
    </a:wholeTbl>
    <a:band2H>
      <a:tcTxStyle b="def" i="def"/>
      <a:tcStyle>
        <a:tcBdr/>
        <a:fill>
          <a:solidFill>
            <a:srgbClr val="F9FAFB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4CBCB"/>
          </a:solidFill>
        </a:fill>
      </a:tcStyle>
    </a:wholeTbl>
    <a:band2H>
      <a:tcTxStyle b="def" i="def"/>
      <a:tcStyle>
        <a:tcBdr/>
        <a:fill>
          <a:solidFill>
            <a:srgbClr val="FAE7E7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egoe UI"/>
          <a:ea typeface="Segoe UI"/>
          <a:cs typeface="Segoe U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8987" latinLnBrk="0">
      <a:defRPr sz="1600">
        <a:latin typeface="+mn-lt"/>
        <a:ea typeface="+mn-ea"/>
        <a:cs typeface="+mn-cs"/>
        <a:sym typeface="Calibri"/>
      </a:defRPr>
    </a:lvl1pPr>
    <a:lvl2pPr indent="228600" defTabSz="1218987" latinLnBrk="0">
      <a:defRPr sz="1600">
        <a:latin typeface="+mn-lt"/>
        <a:ea typeface="+mn-ea"/>
        <a:cs typeface="+mn-cs"/>
        <a:sym typeface="Calibri"/>
      </a:defRPr>
    </a:lvl2pPr>
    <a:lvl3pPr indent="457200" defTabSz="1218987" latinLnBrk="0">
      <a:defRPr sz="1600">
        <a:latin typeface="+mn-lt"/>
        <a:ea typeface="+mn-ea"/>
        <a:cs typeface="+mn-cs"/>
        <a:sym typeface="Calibri"/>
      </a:defRPr>
    </a:lvl3pPr>
    <a:lvl4pPr indent="685800" defTabSz="1218987" latinLnBrk="0">
      <a:defRPr sz="1600">
        <a:latin typeface="+mn-lt"/>
        <a:ea typeface="+mn-ea"/>
        <a:cs typeface="+mn-cs"/>
        <a:sym typeface="Calibri"/>
      </a:defRPr>
    </a:lvl4pPr>
    <a:lvl5pPr indent="914400" defTabSz="1218987" latinLnBrk="0">
      <a:defRPr sz="1600">
        <a:latin typeface="+mn-lt"/>
        <a:ea typeface="+mn-ea"/>
        <a:cs typeface="+mn-cs"/>
        <a:sym typeface="Calibri"/>
      </a:defRPr>
    </a:lvl5pPr>
    <a:lvl6pPr indent="1143000" defTabSz="1218987" latinLnBrk="0">
      <a:defRPr sz="1600">
        <a:latin typeface="+mn-lt"/>
        <a:ea typeface="+mn-ea"/>
        <a:cs typeface="+mn-cs"/>
        <a:sym typeface="Calibri"/>
      </a:defRPr>
    </a:lvl6pPr>
    <a:lvl7pPr indent="1371600" defTabSz="1218987" latinLnBrk="0">
      <a:defRPr sz="1600">
        <a:latin typeface="+mn-lt"/>
        <a:ea typeface="+mn-ea"/>
        <a:cs typeface="+mn-cs"/>
        <a:sym typeface="Calibri"/>
      </a:defRPr>
    </a:lvl7pPr>
    <a:lvl8pPr indent="1600200" defTabSz="1218987" latinLnBrk="0">
      <a:defRPr sz="1600">
        <a:latin typeface="+mn-lt"/>
        <a:ea typeface="+mn-ea"/>
        <a:cs typeface="+mn-cs"/>
        <a:sym typeface="Calibri"/>
      </a:defRPr>
    </a:lvl8pPr>
    <a:lvl9pPr indent="1828800" defTabSz="1218987" latinLnBrk="0">
      <a:defRPr sz="16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https://unsplash.com/photos/assorted-title-book-lot-on-shelf-_OZCl4XcpRw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https://unsplash.com/photos/woman-wearing-blue-denim-jacket-holding-book-jCIMcOpFHig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https://unsplash.com/photos/man-in-blue-scrub-suit-standing-near-white-and-black-office-rolling-chair-UNkNx6Hn9Fs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1_Title Slide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608895" y="4176728"/>
            <a:ext cx="3816425" cy="76444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0" indent="609467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0" indent="1218935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0" indent="1828404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0" indent="2437871">
              <a:spcBef>
                <a:spcPts val="50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CLICK TO EDIT MASTER TITLE STYLE"/>
          <p:cNvSpPr txBox="1"/>
          <p:nvPr>
            <p:ph type="title" hasCustomPrompt="1"/>
          </p:nvPr>
        </p:nvSpPr>
        <p:spPr>
          <a:xfrm>
            <a:off x="608893" y="2242116"/>
            <a:ext cx="3816427" cy="1834957"/>
          </a:xfrm>
          <a:prstGeom prst="rect">
            <a:avLst/>
          </a:prstGeom>
        </p:spPr>
        <p:txBody>
          <a:bodyPr anchor="b"/>
          <a:lstStyle>
            <a:lvl1pPr>
              <a:defRPr b="1" sz="4800">
                <a:solidFill>
                  <a:srgbClr val="FFFFFF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609442" y="274642"/>
            <a:ext cx="10969943" cy="711082"/>
          </a:xfrm>
          <a:prstGeom prst="rect">
            <a:avLst/>
          </a:prstGeom>
        </p:spPr>
        <p:txBody>
          <a:bodyPr lIns="60948" tIns="60948" rIns="60948" bIns="60948"/>
          <a:lstStyle>
            <a:lvl1pPr defTabSz="1218317"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idx="1"/>
          </p:nvPr>
        </p:nvSpPr>
        <p:spPr>
          <a:xfrm>
            <a:off x="609442" y="1138425"/>
            <a:ext cx="10969943" cy="4987740"/>
          </a:xfrm>
          <a:prstGeom prst="rect">
            <a:avLst/>
          </a:prstGeom>
        </p:spPr>
        <p:txBody>
          <a:bodyPr lIns="60948" tIns="60948" rIns="60948" bIns="60948"/>
          <a:lstStyle>
            <a:lvl1pPr marL="456867" indent="-456867" defTabSz="1218317">
              <a:defRPr sz="3500"/>
            </a:lvl1pPr>
            <a:lvl2pPr marL="1039008" indent="-429848" defTabSz="1218317">
              <a:defRPr sz="3500"/>
            </a:lvl2pPr>
            <a:lvl3pPr marL="1681806" indent="-463491" defTabSz="1218317">
              <a:defRPr sz="3500"/>
            </a:lvl3pPr>
            <a:lvl4pPr marL="2388542" indent="-561068" defTabSz="1218317">
              <a:defRPr sz="3500"/>
            </a:lvl4pPr>
            <a:lvl5pPr marL="2997700" indent="-561068" defTabSz="1218317">
              <a:defRPr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962832" y="4406903"/>
            <a:ext cx="10360502" cy="1362076"/>
          </a:xfrm>
          <a:prstGeom prst="rect">
            <a:avLst/>
          </a:prstGeom>
        </p:spPr>
        <p:txBody>
          <a:bodyPr lIns="60948" tIns="60948" rIns="60948" bIns="60948" anchor="t"/>
          <a:lstStyle>
            <a:lvl1pPr defTabSz="1218317">
              <a:defRPr b="1" cap="all" sz="52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962832" y="2906713"/>
            <a:ext cx="10360502" cy="1500188"/>
          </a:xfrm>
          <a:prstGeom prst="rect">
            <a:avLst/>
          </a:prstGeom>
        </p:spPr>
        <p:txBody>
          <a:bodyPr lIns="60948" tIns="60948" rIns="60948" bIns="60948" anchor="b"/>
          <a:lstStyle>
            <a:lvl1pPr marL="0" indent="0" defTabSz="121831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1pPr>
            <a:lvl2pPr marL="0" indent="609158" defTabSz="121831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2pPr>
            <a:lvl3pPr marL="0" indent="1218317" defTabSz="121831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3pPr>
            <a:lvl4pPr marL="0" indent="1827473" defTabSz="121831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4pPr>
            <a:lvl5pPr marL="0" indent="2436633" defTabSz="1218317">
              <a:spcBef>
                <a:spcPts val="600"/>
              </a:spcBef>
              <a:buSzTx/>
              <a:buFontTx/>
              <a:buNone/>
              <a:defRPr sz="26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/>
          <p:nvPr>
            <p:ph type="title"/>
          </p:nvPr>
        </p:nvSpPr>
        <p:spPr>
          <a:xfrm>
            <a:off x="609442" y="274642"/>
            <a:ext cx="10969943" cy="711082"/>
          </a:xfrm>
          <a:prstGeom prst="rect">
            <a:avLst/>
          </a:prstGeom>
        </p:spPr>
        <p:txBody>
          <a:bodyPr lIns="60948" tIns="60948" rIns="60948" bIns="60948"/>
          <a:lstStyle>
            <a:lvl1pPr defTabSz="1218317"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sz="half" idx="1"/>
          </p:nvPr>
        </p:nvSpPr>
        <p:spPr>
          <a:xfrm>
            <a:off x="609440" y="1600203"/>
            <a:ext cx="5383400" cy="4525964"/>
          </a:xfrm>
          <a:prstGeom prst="rect">
            <a:avLst/>
          </a:prstGeom>
        </p:spPr>
        <p:txBody>
          <a:bodyPr lIns="60948" tIns="60948" rIns="60948" bIns="60948"/>
          <a:lstStyle>
            <a:lvl1pPr marL="456867" indent="-456867" defTabSz="1218317"/>
            <a:lvl2pPr marL="1051289" indent="-442129" defTabSz="1218317"/>
            <a:lvl3pPr marL="1640041" indent="-421726" defTabSz="1218317"/>
            <a:lvl4pPr marL="2304207" indent="-476734" defTabSz="1218317"/>
            <a:lvl5pPr marL="2913365" indent="-476734" defTabSz="1218317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609442" y="274642"/>
            <a:ext cx="10969943" cy="711082"/>
          </a:xfrm>
          <a:prstGeom prst="rect">
            <a:avLst/>
          </a:prstGeom>
        </p:spPr>
        <p:txBody>
          <a:bodyPr lIns="60948" tIns="60948" rIns="60948" bIns="60948"/>
          <a:lstStyle>
            <a:lvl1pPr defTabSz="1218317"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09440" y="1535115"/>
            <a:ext cx="5385515" cy="639764"/>
          </a:xfrm>
          <a:prstGeom prst="rect">
            <a:avLst/>
          </a:prstGeom>
        </p:spPr>
        <p:txBody>
          <a:bodyPr lIns="60948" tIns="60948" rIns="60948" bIns="60948" anchor="b"/>
          <a:lstStyle>
            <a:lvl1pPr marL="0" indent="0" defTabSz="1218317">
              <a:spcBef>
                <a:spcPts val="700"/>
              </a:spcBef>
              <a:buSzTx/>
              <a:buFontTx/>
              <a:buNone/>
              <a:defRPr b="1" sz="3100"/>
            </a:lvl1pPr>
            <a:lvl2pPr marL="0" indent="609158" defTabSz="1218317">
              <a:spcBef>
                <a:spcPts val="700"/>
              </a:spcBef>
              <a:buSzTx/>
              <a:buFontTx/>
              <a:buNone/>
              <a:defRPr b="1" sz="3100"/>
            </a:lvl2pPr>
            <a:lvl3pPr marL="0" indent="1218317" defTabSz="1218317">
              <a:spcBef>
                <a:spcPts val="700"/>
              </a:spcBef>
              <a:buSzTx/>
              <a:buFontTx/>
              <a:buNone/>
              <a:defRPr b="1" sz="3100"/>
            </a:lvl3pPr>
            <a:lvl4pPr marL="0" indent="1827473" defTabSz="1218317">
              <a:spcBef>
                <a:spcPts val="700"/>
              </a:spcBef>
              <a:buSzTx/>
              <a:buFontTx/>
              <a:buNone/>
              <a:defRPr b="1" sz="3100"/>
            </a:lvl4pPr>
            <a:lvl5pPr marL="0" indent="2436633" defTabSz="1218317">
              <a:spcBef>
                <a:spcPts val="700"/>
              </a:spcBef>
              <a:buSzTx/>
              <a:buFontTx/>
              <a:buNone/>
              <a:defRPr b="1" sz="3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Text Placeholder 4"/>
          <p:cNvSpPr/>
          <p:nvPr>
            <p:ph type="body" sz="quarter" idx="21"/>
          </p:nvPr>
        </p:nvSpPr>
        <p:spPr>
          <a:xfrm>
            <a:off x="6191756" y="1535115"/>
            <a:ext cx="5387631" cy="639765"/>
          </a:xfrm>
          <a:prstGeom prst="rect">
            <a:avLst/>
          </a:prstGeom>
        </p:spPr>
        <p:txBody>
          <a:bodyPr lIns="60948" tIns="60948" rIns="60948" bIns="60948" anchor="b"/>
          <a:lstStyle/>
          <a:p>
            <a:pPr marL="0" indent="0" defTabSz="1218317">
              <a:spcBef>
                <a:spcPts val="700"/>
              </a:spcBef>
              <a:buSzTx/>
              <a:buFontTx/>
              <a:buNone/>
              <a:defRPr b="1" sz="3100"/>
            </a:pP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xfrm>
            <a:off x="609442" y="274642"/>
            <a:ext cx="10969943" cy="711082"/>
          </a:xfrm>
          <a:prstGeom prst="rect">
            <a:avLst/>
          </a:prstGeom>
        </p:spPr>
        <p:txBody>
          <a:bodyPr lIns="60948" tIns="60948" rIns="60948" bIns="60948"/>
          <a:lstStyle>
            <a:lvl1pPr defTabSz="1218317"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609445" y="273052"/>
            <a:ext cx="4010039" cy="1162051"/>
          </a:xfrm>
          <a:prstGeom prst="rect">
            <a:avLst/>
          </a:prstGeom>
        </p:spPr>
        <p:txBody>
          <a:bodyPr lIns="60948" tIns="60948" rIns="60948" bIns="60948" anchor="b"/>
          <a:lstStyle>
            <a:lvl1pPr defTabSz="1218317"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idx="1"/>
          </p:nvPr>
        </p:nvSpPr>
        <p:spPr>
          <a:xfrm>
            <a:off x="4765492" y="273056"/>
            <a:ext cx="6813892" cy="5853113"/>
          </a:xfrm>
          <a:prstGeom prst="rect">
            <a:avLst/>
          </a:prstGeom>
        </p:spPr>
        <p:txBody>
          <a:bodyPr lIns="60948" tIns="60948" rIns="60948" bIns="60948"/>
          <a:lstStyle>
            <a:lvl1pPr marL="456867" indent="-456867" defTabSz="1218317">
              <a:spcBef>
                <a:spcPts val="1000"/>
              </a:spcBef>
              <a:defRPr sz="4200"/>
            </a:lvl1pPr>
            <a:lvl2pPr marL="1053336" indent="-444176" defTabSz="1218317">
              <a:spcBef>
                <a:spcPts val="1000"/>
              </a:spcBef>
              <a:defRPr sz="4200"/>
            </a:lvl2pPr>
            <a:lvl3pPr marL="1630971" indent="-412656" defTabSz="1218317">
              <a:spcBef>
                <a:spcPts val="1000"/>
              </a:spcBef>
              <a:defRPr sz="4200"/>
            </a:lvl3pPr>
            <a:lvl4pPr marL="2319487" indent="-492013" defTabSz="1218317">
              <a:spcBef>
                <a:spcPts val="1000"/>
              </a:spcBef>
              <a:defRPr sz="4200"/>
            </a:lvl4pPr>
            <a:lvl5pPr marL="2928645" indent="-492013" defTabSz="1218317">
              <a:spcBef>
                <a:spcPts val="1000"/>
              </a:spcBef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Text Placeholder 3"/>
          <p:cNvSpPr/>
          <p:nvPr>
            <p:ph type="body" sz="half" idx="21"/>
          </p:nvPr>
        </p:nvSpPr>
        <p:spPr>
          <a:xfrm>
            <a:off x="609445" y="1435104"/>
            <a:ext cx="4010039" cy="4691063"/>
          </a:xfrm>
          <a:prstGeom prst="rect">
            <a:avLst/>
          </a:prstGeom>
        </p:spPr>
        <p:txBody>
          <a:bodyPr lIns="60948" tIns="60948" rIns="60948" bIns="60948"/>
          <a:lstStyle/>
          <a:p>
            <a:pPr marL="0" indent="0" defTabSz="1218317">
              <a:spcBef>
                <a:spcPts val="400"/>
              </a:spcBef>
              <a:buSzTx/>
              <a:buFontTx/>
              <a:buNone/>
              <a:defRPr sz="1800"/>
            </a:pP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2389096" y="4800603"/>
            <a:ext cx="7313295" cy="566740"/>
          </a:xfrm>
          <a:prstGeom prst="rect">
            <a:avLst/>
          </a:prstGeom>
        </p:spPr>
        <p:txBody>
          <a:bodyPr lIns="60948" tIns="60948" rIns="60948" bIns="60948" anchor="b"/>
          <a:lstStyle>
            <a:lvl1pPr defTabSz="1218317"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150" name="Picture Placeholder 2"/>
          <p:cNvSpPr/>
          <p:nvPr>
            <p:ph type="pic" sz="half" idx="21"/>
          </p:nvPr>
        </p:nvSpPr>
        <p:spPr>
          <a:xfrm>
            <a:off x="2389096" y="612775"/>
            <a:ext cx="7313295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2389096" y="5367342"/>
            <a:ext cx="7313295" cy="804864"/>
          </a:xfrm>
          <a:prstGeom prst="rect">
            <a:avLst/>
          </a:prstGeom>
        </p:spPr>
        <p:txBody>
          <a:bodyPr lIns="60948" tIns="60948" rIns="60948" bIns="60948"/>
          <a:lstStyle>
            <a:lvl1pPr marL="0" indent="0" defTabSz="1218317">
              <a:spcBef>
                <a:spcPts val="400"/>
              </a:spcBef>
              <a:buSzTx/>
              <a:buFontTx/>
              <a:buNone/>
              <a:defRPr sz="1800"/>
            </a:lvl1pPr>
            <a:lvl2pPr marL="0" indent="609158" defTabSz="1218317">
              <a:spcBef>
                <a:spcPts val="400"/>
              </a:spcBef>
              <a:buSzTx/>
              <a:buFontTx/>
              <a:buNone/>
              <a:defRPr sz="1800"/>
            </a:lvl2pPr>
            <a:lvl3pPr marL="0" indent="1218317" defTabSz="1218317">
              <a:spcBef>
                <a:spcPts val="400"/>
              </a:spcBef>
              <a:buSzTx/>
              <a:buFontTx/>
              <a:buNone/>
              <a:defRPr sz="1800"/>
            </a:lvl3pPr>
            <a:lvl4pPr marL="0" indent="1827473" defTabSz="1218317">
              <a:spcBef>
                <a:spcPts val="400"/>
              </a:spcBef>
              <a:buSzTx/>
              <a:buFontTx/>
              <a:buNone/>
              <a:defRPr sz="1800"/>
            </a:lvl4pPr>
            <a:lvl5pPr marL="0" indent="2436633" defTabSz="1218317">
              <a:spcBef>
                <a:spcPts val="400"/>
              </a:spcBef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Model.com"/>
          <p:cNvSpPr txBox="1"/>
          <p:nvPr>
            <p:ph type="title" hasCustomPrompt="1"/>
          </p:nvPr>
        </p:nvSpPr>
        <p:spPr>
          <a:xfrm>
            <a:off x="3217834" y="2870636"/>
            <a:ext cx="5930678" cy="711083"/>
          </a:xfrm>
          <a:prstGeom prst="rect">
            <a:avLst/>
          </a:prstGeom>
        </p:spPr>
        <p:txBody>
          <a:bodyPr lIns="60948" tIns="60948" rIns="60948" bIns="60948"/>
          <a:lstStyle>
            <a:lvl1pPr algn="ctr" defTabSz="1218317">
              <a:defRPr sz="35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SlideModel.com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527858" y="274639"/>
            <a:ext cx="10051527" cy="711082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chemeClr val="accent1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516283" y="1052736"/>
            <a:ext cx="10069975" cy="307274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400"/>
              </a:spcBef>
              <a:buSzTx/>
              <a:buFontTx/>
              <a:buNone/>
              <a:defRPr sz="1800">
                <a:solidFill>
                  <a:srgbClr val="808080"/>
                </a:solidFill>
                <a:latin typeface="Segoe UI"/>
                <a:ea typeface="Segoe UI"/>
                <a:cs typeface="Segoe UI"/>
                <a:sym typeface="Segoe UI"/>
              </a:defRPr>
            </a:lvl1pPr>
            <a:lvl2pPr marL="823768" indent="-214274">
              <a:spcBef>
                <a:spcPts val="400"/>
              </a:spcBef>
              <a:buFontTx/>
              <a:defRPr sz="1800">
                <a:solidFill>
                  <a:srgbClr val="808080"/>
                </a:solidFill>
                <a:latin typeface="Segoe UI"/>
                <a:ea typeface="Segoe UI"/>
                <a:cs typeface="Segoe UI"/>
                <a:sym typeface="Segoe UI"/>
              </a:defRPr>
            </a:lvl2pPr>
            <a:lvl3pPr marL="1447546" indent="-228560">
              <a:spcBef>
                <a:spcPts val="400"/>
              </a:spcBef>
              <a:buFontTx/>
              <a:defRPr sz="1800">
                <a:solidFill>
                  <a:srgbClr val="808080"/>
                </a:solidFill>
                <a:latin typeface="Segoe UI"/>
                <a:ea typeface="Segoe UI"/>
                <a:cs typeface="Segoe UI"/>
                <a:sym typeface="Segoe UI"/>
              </a:defRPr>
            </a:lvl3pPr>
            <a:lvl4pPr marL="2102752" indent="-274272">
              <a:spcBef>
                <a:spcPts val="400"/>
              </a:spcBef>
              <a:buFontTx/>
              <a:defRPr sz="1800">
                <a:solidFill>
                  <a:srgbClr val="808080"/>
                </a:solidFill>
                <a:latin typeface="Segoe UI"/>
                <a:ea typeface="Segoe UI"/>
                <a:cs typeface="Segoe UI"/>
                <a:sym typeface="Segoe UI"/>
              </a:defRPr>
            </a:lvl4pPr>
            <a:lvl5pPr marL="2712245" indent="-274272">
              <a:spcBef>
                <a:spcPts val="400"/>
              </a:spcBef>
              <a:buFontTx/>
              <a:defRPr sz="1800">
                <a:solidFill>
                  <a:srgbClr val="808080"/>
                </a:solidFill>
                <a:latin typeface="Segoe UI"/>
                <a:ea typeface="Segoe UI"/>
                <a:cs typeface="Segoe UI"/>
                <a:sym typeface="Segoe U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7"/>
          <p:cNvSpPr/>
          <p:nvPr>
            <p:ph type="pic" idx="21"/>
          </p:nvPr>
        </p:nvSpPr>
        <p:spPr>
          <a:xfrm>
            <a:off x="-2" y="-2"/>
            <a:ext cx="12188826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icture Placeholder 8"/>
          <p:cNvSpPr/>
          <p:nvPr>
            <p:ph type="pic" idx="21"/>
          </p:nvPr>
        </p:nvSpPr>
        <p:spPr>
          <a:xfrm>
            <a:off x="6958506" y="0"/>
            <a:ext cx="5230319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icture Placeholder 15"/>
          <p:cNvSpPr/>
          <p:nvPr>
            <p:ph type="pic" idx="21"/>
          </p:nvPr>
        </p:nvSpPr>
        <p:spPr>
          <a:xfrm>
            <a:off x="-1" y="0"/>
            <a:ext cx="6949442" cy="68514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model2">
    <p:bg>
      <p:bgPr>
        <a:gradFill flip="none" rotWithShape="1"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Model.com"/>
          <p:cNvSpPr txBox="1"/>
          <p:nvPr>
            <p:ph type="title" hasCustomPrompt="1"/>
          </p:nvPr>
        </p:nvSpPr>
        <p:spPr>
          <a:xfrm>
            <a:off x="3217834" y="2870632"/>
            <a:ext cx="5930678" cy="71108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/>
            <a:r>
              <a:t>SlideModel.com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Slide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1" y="3886200"/>
            <a:ext cx="12188826" cy="2971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>
                  <a:alpha val="52999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7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914162" y="3887118"/>
            <a:ext cx="10360502" cy="610821"/>
          </a:xfrm>
          <a:prstGeom prst="rect">
            <a:avLst/>
          </a:prstGeom>
        </p:spPr>
        <p:txBody>
          <a:bodyPr lIns="60948" tIns="60948" rIns="60948" bIns="60948"/>
          <a:lstStyle>
            <a:lvl1pPr algn="ctr" defTabSz="1218317">
              <a:defRPr sz="39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1828324" y="4399019"/>
            <a:ext cx="8532178" cy="764441"/>
          </a:xfrm>
          <a:prstGeom prst="rect">
            <a:avLst/>
          </a:prstGeom>
        </p:spPr>
        <p:txBody>
          <a:bodyPr lIns="60948" tIns="60948" rIns="60948" bIns="60948"/>
          <a:lstStyle>
            <a:lvl1pPr marL="0" indent="0" algn="ctr" defTabSz="1218317">
              <a:spcBef>
                <a:spcPts val="500"/>
              </a:spcBef>
              <a:buSzTx/>
              <a:buFontTx/>
              <a:buNone/>
              <a:defRPr sz="2300">
                <a:solidFill>
                  <a:srgbClr val="595959"/>
                </a:solidFill>
              </a:defRPr>
            </a:lvl1pPr>
            <a:lvl2pPr marL="0" indent="609133" algn="ctr" defTabSz="1218317">
              <a:spcBef>
                <a:spcPts val="500"/>
              </a:spcBef>
              <a:buSzTx/>
              <a:buFontTx/>
              <a:buNone/>
              <a:defRPr sz="2300">
                <a:solidFill>
                  <a:srgbClr val="595959"/>
                </a:solidFill>
              </a:defRPr>
            </a:lvl2pPr>
            <a:lvl3pPr marL="0" indent="1218266" algn="ctr" defTabSz="1218317">
              <a:spcBef>
                <a:spcPts val="500"/>
              </a:spcBef>
              <a:buSzTx/>
              <a:buFontTx/>
              <a:buNone/>
              <a:defRPr sz="2300">
                <a:solidFill>
                  <a:srgbClr val="595959"/>
                </a:solidFill>
              </a:defRPr>
            </a:lvl3pPr>
            <a:lvl4pPr marL="0" indent="1827397" algn="ctr" defTabSz="1218317">
              <a:spcBef>
                <a:spcPts val="500"/>
              </a:spcBef>
              <a:buSzTx/>
              <a:buFontTx/>
              <a:buNone/>
              <a:defRPr sz="2300">
                <a:solidFill>
                  <a:srgbClr val="595959"/>
                </a:solidFill>
              </a:defRPr>
            </a:lvl4pPr>
            <a:lvl5pPr marL="0" indent="2436532" algn="ctr" defTabSz="1218317">
              <a:spcBef>
                <a:spcPts val="500"/>
              </a:spcBef>
              <a:buSzTx/>
              <a:buFontTx/>
              <a:buNone/>
              <a:defRPr sz="2300">
                <a:solidFill>
                  <a:srgbClr val="59595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bg>
      <p:bgPr>
        <a:gradFill flip="none" rotWithShape="1">
          <a:gsLst>
            <a:gs pos="0">
              <a:srgbClr val="FFFFFF"/>
            </a:gs>
            <a:gs pos="81000">
              <a:srgbClr val="EEEEEE"/>
            </a:gs>
            <a:gs pos="100000">
              <a:srgbClr val="D9D9D9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914162" y="2130429"/>
            <a:ext cx="10360502" cy="1470026"/>
          </a:xfrm>
          <a:prstGeom prst="rect">
            <a:avLst/>
          </a:prstGeom>
        </p:spPr>
        <p:txBody>
          <a:bodyPr lIns="60948" tIns="60948" rIns="60948" bIns="60948"/>
          <a:lstStyle>
            <a:lvl1pPr defTabSz="1218317">
              <a:defRPr sz="3500"/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1828324" y="3886200"/>
            <a:ext cx="8532178" cy="1752600"/>
          </a:xfrm>
          <a:prstGeom prst="rect">
            <a:avLst/>
          </a:prstGeom>
        </p:spPr>
        <p:txBody>
          <a:bodyPr lIns="60948" tIns="60948" rIns="60948" bIns="60948"/>
          <a:lstStyle>
            <a:lvl1pPr marL="0" indent="0" algn="ctr" defTabSz="1218317">
              <a:buSzTx/>
              <a:buFontTx/>
              <a:buNone/>
              <a:defRPr sz="3500">
                <a:solidFill>
                  <a:srgbClr val="888888"/>
                </a:solidFill>
              </a:defRPr>
            </a:lvl1pPr>
            <a:lvl2pPr marL="0" indent="609158" algn="ctr" defTabSz="1218317">
              <a:buSzTx/>
              <a:buFontTx/>
              <a:buNone/>
              <a:defRPr sz="3500">
                <a:solidFill>
                  <a:srgbClr val="888888"/>
                </a:solidFill>
              </a:defRPr>
            </a:lvl2pPr>
            <a:lvl3pPr marL="0" indent="1218317" algn="ctr" defTabSz="1218317">
              <a:buSzTx/>
              <a:buFontTx/>
              <a:buNone/>
              <a:defRPr sz="3500">
                <a:solidFill>
                  <a:srgbClr val="888888"/>
                </a:solidFill>
              </a:defRPr>
            </a:lvl3pPr>
            <a:lvl4pPr marL="0" indent="1827473" algn="ctr" defTabSz="1218317">
              <a:buSzTx/>
              <a:buFontTx/>
              <a:buNone/>
              <a:defRPr sz="3500">
                <a:solidFill>
                  <a:srgbClr val="888888"/>
                </a:solidFill>
              </a:defRPr>
            </a:lvl4pPr>
            <a:lvl5pPr marL="0" indent="2436633" algn="ctr" defTabSz="1218317">
              <a:buSzTx/>
              <a:buFontTx/>
              <a:buNone/>
              <a:defRPr sz="35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xfrm>
            <a:off x="11238808" y="6373390"/>
            <a:ext cx="340577" cy="331052"/>
          </a:xfrm>
          <a:prstGeom prst="rect">
            <a:avLst/>
          </a:prstGeom>
        </p:spPr>
        <p:txBody>
          <a:bodyPr lIns="60948" tIns="60948" rIns="60948" bIns="60948"/>
          <a:lstStyle>
            <a:lvl1pPr>
              <a:defRPr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8965" y="92074"/>
            <a:ext cx="1096137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308318" y="6418263"/>
            <a:ext cx="271066" cy="241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457120" marR="0" indent="-457120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1038043" marR="0" indent="-42854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676106" marR="0" indent="-457120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2377024" marR="0" indent="-548544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986517" marR="0" indent="-548544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3453794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4063289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4672782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5282275" marR="0" indent="-406329" algn="l" defTabSz="1218987" rtl="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609492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121898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182848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243797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3047467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3656960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4266453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4875946" algn="r" defTabSz="121898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Placeholder 30" descr="Picture Placeholder 30"/>
          <p:cNvPicPr>
            <a:picLocks noChangeAspect="1"/>
          </p:cNvPicPr>
          <p:nvPr/>
        </p:nvPicPr>
        <p:blipFill>
          <a:blip r:embed="rId3">
            <a:extLst/>
          </a:blip>
          <a:srcRect l="0" t="28367" r="0" b="28367"/>
          <a:stretch>
            <a:fillRect/>
          </a:stretch>
        </p:blipFill>
        <p:spPr>
          <a:xfrm>
            <a:off x="224885" y="0"/>
            <a:ext cx="1218882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 2"/>
          <p:cNvSpPr/>
          <p:nvPr/>
        </p:nvSpPr>
        <p:spPr>
          <a:xfrm>
            <a:off x="-1" y="0"/>
            <a:ext cx="5374334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Subtitle 13"/>
          <p:cNvSpPr txBox="1"/>
          <p:nvPr>
            <p:ph type="subTitle" sz="quarter" idx="1"/>
          </p:nvPr>
        </p:nvSpPr>
        <p:spPr>
          <a:xfrm>
            <a:off x="716130" y="5476581"/>
            <a:ext cx="6204673" cy="764442"/>
          </a:xfrm>
          <a:prstGeom prst="rect">
            <a:avLst/>
          </a:prstGeom>
        </p:spPr>
        <p:txBody>
          <a:bodyPr/>
          <a:lstStyle>
            <a:lvl1pPr>
              <a:defRPr b="1" sz="2200"/>
            </a:lvl1pPr>
          </a:lstStyle>
          <a:p>
            <a:pPr/>
            <a:r>
              <a:t>HealthLink : ML-based Healthcare Assistant</a:t>
            </a:r>
          </a:p>
        </p:txBody>
      </p:sp>
      <p:sp>
        <p:nvSpPr>
          <p:cNvPr id="172" name="Title 12"/>
          <p:cNvSpPr txBox="1"/>
          <p:nvPr>
            <p:ph type="ctrTitle"/>
          </p:nvPr>
        </p:nvSpPr>
        <p:spPr>
          <a:xfrm>
            <a:off x="681975" y="3512489"/>
            <a:ext cx="9180841" cy="183495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PROJECT REVIEW</a:t>
            </a:r>
          </a:p>
        </p:txBody>
      </p:sp>
      <p:pic>
        <p:nvPicPr>
          <p:cNvPr id="173" name="Graphic 4" descr="Graphic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314301" y="-487703"/>
            <a:ext cx="4572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Algorithm Study"/>
          <p:cNvSpPr txBox="1"/>
          <p:nvPr>
            <p:ph type="title"/>
          </p:nvPr>
        </p:nvSpPr>
        <p:spPr>
          <a:xfrm>
            <a:off x="689658" y="287339"/>
            <a:ext cx="10051527" cy="711082"/>
          </a:xfrm>
          <a:prstGeom prst="rect">
            <a:avLst/>
          </a:prstGeom>
        </p:spPr>
        <p:txBody>
          <a:bodyPr/>
          <a:lstStyle/>
          <a:p>
            <a:pPr/>
            <a:r>
              <a:t>Algorithm Study </a:t>
            </a:r>
          </a:p>
        </p:txBody>
      </p:sp>
      <p:sp>
        <p:nvSpPr>
          <p:cNvPr id="279" name="Algorithm Study - Naive Bayes (Disease Prediction)"/>
          <p:cNvSpPr txBox="1"/>
          <p:nvPr>
            <p:ph type="body" sz="quarter" idx="1"/>
          </p:nvPr>
        </p:nvSpPr>
        <p:spPr>
          <a:xfrm>
            <a:off x="678083" y="1065436"/>
            <a:ext cx="10069975" cy="307274"/>
          </a:xfrm>
          <a:prstGeom prst="rect">
            <a:avLst/>
          </a:prstGeom>
        </p:spPr>
        <p:txBody>
          <a:bodyPr/>
          <a:lstStyle/>
          <a:p>
            <a:pPr/>
            <a:r>
              <a:t>Algorithm Study - Naive Bayes (Disease Prediction)</a:t>
            </a:r>
          </a:p>
        </p:txBody>
      </p:sp>
      <p:sp>
        <p:nvSpPr>
          <p:cNvPr id="280" name="Definition: Naive Bayes is a probabilistic classification algorithm based on Bayes' theorem with the assumption of independence between features.…"/>
          <p:cNvSpPr txBox="1"/>
          <p:nvPr/>
        </p:nvSpPr>
        <p:spPr>
          <a:xfrm>
            <a:off x="680434" y="1617525"/>
            <a:ext cx="10069974" cy="306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>
                    <a:lumOff val="-5294"/>
                  </a:schemeClr>
                </a:solidFill>
              </a:rPr>
              <a:t>Definition</a:t>
            </a:r>
            <a:r>
              <a:rPr>
                <a:solidFill>
                  <a:schemeClr val="accent1">
                    <a:lumOff val="-5294"/>
                  </a:schemeClr>
                </a:solidFill>
              </a:rPr>
              <a:t>:</a:t>
            </a:r>
            <a:r>
              <a:t> Naive Bayes is a probabilistic classification algorithm based on Bayes' theorem with the assumption of independence between features.</a:t>
            </a: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/>
                </a:solidFill>
              </a:rPr>
              <a:t>Key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b="1">
                <a:solidFill>
                  <a:schemeClr val="accent1"/>
                </a:solidFill>
              </a:rPr>
              <a:t>Features</a:t>
            </a:r>
            <a:r>
              <a:t>: Simple and easy to implement. Efficient for large datasets. Handles missing data well.</a:t>
            </a: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>
                    <a:lumOff val="-5294"/>
                  </a:schemeClr>
                </a:solidFill>
              </a:rPr>
              <a:t>Assumption</a:t>
            </a:r>
            <a:r>
              <a:rPr>
                <a:solidFill>
                  <a:schemeClr val="accent1">
                    <a:lumOff val="-5294"/>
                  </a:schemeClr>
                </a:solidFill>
              </a:rPr>
              <a:t>:</a:t>
            </a:r>
            <a:r>
              <a:t> Features are conditionally independent given the class label. </a:t>
            </a: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>
                    <a:lumOff val="-5294"/>
                  </a:schemeClr>
                </a:solidFill>
              </a:rPr>
              <a:t>Formula</a:t>
            </a:r>
            <a:r>
              <a:rPr>
                <a:solidFill>
                  <a:schemeClr val="accent1">
                    <a:lumOff val="-5294"/>
                  </a:schemeClr>
                </a:solidFill>
              </a:rPr>
              <a:t>: </a:t>
            </a:r>
            <a:r>
              <a:t>P(y|x1, x2, ..., xn) = (P(y) * P(x1|y) * P(x2|y) * ... * P(xn|y)) / P(x1, x2, ..., xn)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Algorithm Study"/>
          <p:cNvSpPr txBox="1"/>
          <p:nvPr>
            <p:ph type="title"/>
          </p:nvPr>
        </p:nvSpPr>
        <p:spPr>
          <a:xfrm>
            <a:off x="689658" y="287339"/>
            <a:ext cx="10051527" cy="711082"/>
          </a:xfrm>
          <a:prstGeom prst="rect">
            <a:avLst/>
          </a:prstGeom>
        </p:spPr>
        <p:txBody>
          <a:bodyPr/>
          <a:lstStyle/>
          <a:p>
            <a:pPr/>
            <a:r>
              <a:t>Algorithm Study </a:t>
            </a:r>
          </a:p>
        </p:txBody>
      </p:sp>
      <p:sp>
        <p:nvSpPr>
          <p:cNvPr id="283" name="Algorithm Study - Random Forest Algorithm (Drug recommendation)"/>
          <p:cNvSpPr txBox="1"/>
          <p:nvPr>
            <p:ph type="body" sz="quarter" idx="1"/>
          </p:nvPr>
        </p:nvSpPr>
        <p:spPr>
          <a:xfrm>
            <a:off x="678083" y="1065436"/>
            <a:ext cx="10069975" cy="307274"/>
          </a:xfrm>
          <a:prstGeom prst="rect">
            <a:avLst/>
          </a:prstGeom>
        </p:spPr>
        <p:txBody>
          <a:bodyPr/>
          <a:lstStyle/>
          <a:p>
            <a:pPr/>
            <a:r>
              <a:t>Algorithm Study - Random Forest Algorithm (Drug recommendation)</a:t>
            </a:r>
          </a:p>
        </p:txBody>
      </p:sp>
      <p:sp>
        <p:nvSpPr>
          <p:cNvPr id="284" name="Definition: Random Forest is an ensemble learning method based on decision trees, where multiple decision trees are constructed and their predictions are aggregated to make a final prediction.…"/>
          <p:cNvSpPr txBox="1"/>
          <p:nvPr/>
        </p:nvSpPr>
        <p:spPr>
          <a:xfrm>
            <a:off x="680434" y="1617525"/>
            <a:ext cx="10069974" cy="306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>
                    <a:lumOff val="-5294"/>
                  </a:schemeClr>
                </a:solidFill>
              </a:rPr>
              <a:t>Definition</a:t>
            </a:r>
            <a:r>
              <a:rPr>
                <a:solidFill>
                  <a:schemeClr val="accent1">
                    <a:lumOff val="-5294"/>
                  </a:schemeClr>
                </a:solidFill>
              </a:rPr>
              <a:t>: </a:t>
            </a:r>
            <a:r>
              <a:t>Random Forest is an ensemble learning method based on decision trees, where multiple decision trees are constructed and their predictions are aggregated to make a final prediction.</a:t>
            </a: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/>
                </a:solidFill>
              </a:rPr>
              <a:t>Key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 b="1">
                <a:solidFill>
                  <a:schemeClr val="accent1"/>
                </a:solidFill>
              </a:rPr>
              <a:t>Features</a:t>
            </a:r>
            <a:r>
              <a:t>: Ensemble method that reduces overfitting and variance. Builds multiple decision trees with random subsets of features and data. Provides feature importance for interpretability.</a:t>
            </a: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</a:p>
          <a:p>
            <a:pPr defTabSz="1121468">
              <a:defRPr sz="2024">
                <a:latin typeface="+mn-lt"/>
                <a:ea typeface="+mn-ea"/>
                <a:cs typeface="+mn-cs"/>
                <a:sym typeface="Calibri"/>
              </a:defRPr>
            </a:pPr>
            <a:r>
              <a:rPr b="1">
                <a:solidFill>
                  <a:schemeClr val="accent1">
                    <a:lumOff val="-5294"/>
                  </a:schemeClr>
                </a:solidFill>
              </a:rPr>
              <a:t>Formula</a:t>
            </a:r>
            <a:r>
              <a:rPr>
                <a:solidFill>
                  <a:schemeClr val="accent1">
                    <a:lumOff val="-5294"/>
                  </a:schemeClr>
                </a:solidFill>
              </a:rPr>
              <a:t>: y</a:t>
            </a:r>
            <a:r>
              <a:t>​=mode(f1​(x),f2​(x),...,fN​(x))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awel-czerwinski-JdtUKqGdqw8-unsplash.jpg" descr="pawel-czerwinski-JdtUKqGdqw8-unsplash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7136" r="0" b="17136"/>
          <a:stretch>
            <a:fillRect/>
          </a:stretch>
        </p:blipFill>
        <p:spPr>
          <a:xfrm>
            <a:off x="0" y="0"/>
            <a:ext cx="6949441" cy="6851470"/>
          </a:xfrm>
          <a:prstGeom prst="rect">
            <a:avLst/>
          </a:prstGeom>
        </p:spPr>
      </p:pic>
      <p:sp>
        <p:nvSpPr>
          <p:cNvPr id="287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289" name="TextBox 9"/>
          <p:cNvSpPr txBox="1"/>
          <p:nvPr/>
        </p:nvSpPr>
        <p:spPr>
          <a:xfrm>
            <a:off x="7718318" y="4539388"/>
            <a:ext cx="366938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4400">
                <a:solidFill>
                  <a:srgbClr val="FFFFFF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179" name="TextBox 12"/>
          <p:cNvSpPr txBox="1"/>
          <p:nvPr/>
        </p:nvSpPr>
        <p:spPr>
          <a:xfrm>
            <a:off x="1527276" y="361261"/>
            <a:ext cx="396792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b="1" sz="4400">
                <a:solidFill>
                  <a:schemeClr val="accent1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80" name="Rectangle 13"/>
          <p:cNvSpPr txBox="1"/>
          <p:nvPr/>
        </p:nvSpPr>
        <p:spPr>
          <a:xfrm>
            <a:off x="1524503" y="1533377"/>
            <a:ext cx="9254573" cy="2657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overarching objective of the AI and ML-based Healthcare Assistant project is to leverage cutting- edge technologies to fundamentally enhance healthcare services.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At its core, the project aims to revolutionize patient care, accessibility, and overall health management. The specific goals encompass developing a </a:t>
            </a:r>
            <a:r>
              <a:rPr b="1"/>
              <a:t>Disease Prediction Model</a:t>
            </a:r>
            <a:r>
              <a:t> for accurate diagnoses, implementing a </a:t>
            </a:r>
            <a:r>
              <a:rPr b="1"/>
              <a:t>Drug Recommendation System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Introducing an empathetic </a:t>
            </a:r>
            <a:r>
              <a:rPr b="1"/>
              <a:t>AI Therapist</a:t>
            </a:r>
            <a:r>
              <a:t> for mental health support, creating a </a:t>
            </a:r>
            <a:r>
              <a:rPr b="1"/>
              <a:t>Nearest Hospital Finder</a:t>
            </a:r>
            <a:r>
              <a:t> for emergency medical assistance, and establishing an efficient</a:t>
            </a:r>
            <a:r>
              <a:rPr b="1"/>
              <a:t> Appointment Booking System</a:t>
            </a:r>
            <a:r>
              <a:t> to streamline healthcare consultations.</a:t>
            </a:r>
          </a:p>
        </p:txBody>
      </p:sp>
      <p:pic>
        <p:nvPicPr>
          <p:cNvPr id="181" name="Graphic 22" descr="Graphic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8922" y="5038824"/>
            <a:ext cx="725421" cy="725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raphic 23" descr="Graphic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0166" y="5038824"/>
            <a:ext cx="725421" cy="72542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Box 24"/>
          <p:cNvSpPr txBox="1"/>
          <p:nvPr/>
        </p:nvSpPr>
        <p:spPr>
          <a:xfrm>
            <a:off x="2613619" y="5160235"/>
            <a:ext cx="174220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pPr/>
            <a:r>
              <a:t>Disease Prediction</a:t>
            </a:r>
          </a:p>
        </p:txBody>
      </p:sp>
      <p:sp>
        <p:nvSpPr>
          <p:cNvPr id="184" name="TextBox 27"/>
          <p:cNvSpPr txBox="1"/>
          <p:nvPr/>
        </p:nvSpPr>
        <p:spPr>
          <a:xfrm>
            <a:off x="6216629" y="5160235"/>
            <a:ext cx="217343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pPr/>
            <a:r>
              <a:t>Drug Recommendation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190" name="Title 9"/>
          <p:cNvSpPr txBox="1"/>
          <p:nvPr>
            <p:ph type="title"/>
          </p:nvPr>
        </p:nvSpPr>
        <p:spPr>
          <a:xfrm>
            <a:off x="1527858" y="274638"/>
            <a:ext cx="10051527" cy="711083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91" name="Text Placeholder 10"/>
          <p:cNvSpPr txBox="1"/>
          <p:nvPr>
            <p:ph type="body" sz="quarter" idx="1"/>
          </p:nvPr>
        </p:nvSpPr>
        <p:spPr>
          <a:xfrm>
            <a:off x="1516283" y="1052736"/>
            <a:ext cx="10069976" cy="307274"/>
          </a:xfrm>
          <a:prstGeom prst="rect">
            <a:avLst/>
          </a:prstGeom>
        </p:spPr>
        <p:txBody>
          <a:bodyPr/>
          <a:lstStyle/>
          <a:p>
            <a:pPr/>
            <a:r>
              <a:t>The main three objectives of Healthlink are : </a:t>
            </a:r>
          </a:p>
        </p:txBody>
      </p:sp>
      <p:sp>
        <p:nvSpPr>
          <p:cNvPr id="192" name="Straight Connector 15"/>
          <p:cNvSpPr/>
          <p:nvPr/>
        </p:nvSpPr>
        <p:spPr>
          <a:xfrm>
            <a:off x="1551008" y="2037144"/>
            <a:ext cx="10023677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Straight Connector 19"/>
          <p:cNvSpPr/>
          <p:nvPr/>
        </p:nvSpPr>
        <p:spPr>
          <a:xfrm>
            <a:off x="1551008" y="3400211"/>
            <a:ext cx="10023677" cy="1"/>
          </a:xfrm>
          <a:prstGeom prst="line">
            <a:avLst/>
          </a:prstGeom>
          <a:ln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96" name="Group 17"/>
          <p:cNvGrpSpPr/>
          <p:nvPr/>
        </p:nvGrpSpPr>
        <p:grpSpPr>
          <a:xfrm>
            <a:off x="1551008" y="4763277"/>
            <a:ext cx="10023677" cy="1363067"/>
            <a:chOff x="0" y="0"/>
            <a:chExt cx="10023675" cy="1363066"/>
          </a:xfrm>
        </p:grpSpPr>
        <p:sp>
          <p:nvSpPr>
            <p:cNvPr id="194" name="Straight Connector 20"/>
            <p:cNvSpPr/>
            <p:nvPr/>
          </p:nvSpPr>
          <p:spPr>
            <a:xfrm>
              <a:off x="0" y="0"/>
              <a:ext cx="10023677" cy="1"/>
            </a:xfrm>
            <a:prstGeom prst="line">
              <a:avLst/>
            </a:prstGeom>
            <a:noFill/>
            <a:ln w="952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Straight Connector 21"/>
            <p:cNvSpPr/>
            <p:nvPr/>
          </p:nvSpPr>
          <p:spPr>
            <a:xfrm>
              <a:off x="0" y="1363066"/>
              <a:ext cx="10023677" cy="1"/>
            </a:xfrm>
            <a:prstGeom prst="line">
              <a:avLst/>
            </a:prstGeom>
            <a:noFill/>
            <a:ln w="9525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97" name="Oval 1"/>
          <p:cNvSpPr/>
          <p:nvPr/>
        </p:nvSpPr>
        <p:spPr>
          <a:xfrm>
            <a:off x="3295672" y="2218755"/>
            <a:ext cx="1002891" cy="100289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Oval 2"/>
          <p:cNvSpPr/>
          <p:nvPr/>
        </p:nvSpPr>
        <p:spPr>
          <a:xfrm>
            <a:off x="3295672" y="3580298"/>
            <a:ext cx="1002891" cy="100289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Oval 4"/>
          <p:cNvSpPr/>
          <p:nvPr/>
        </p:nvSpPr>
        <p:spPr>
          <a:xfrm>
            <a:off x="3295672" y="4943364"/>
            <a:ext cx="1002891" cy="100289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Rectangle 5"/>
          <p:cNvSpPr txBox="1"/>
          <p:nvPr/>
        </p:nvSpPr>
        <p:spPr>
          <a:xfrm>
            <a:off x="1551006" y="2426830"/>
            <a:ext cx="1538182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b="1" sz="1800">
                <a:solidFill>
                  <a:srgbClr val="0D0D0D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Enhancing Patient Care</a:t>
            </a:r>
          </a:p>
        </p:txBody>
      </p:sp>
      <p:sp>
        <p:nvSpPr>
          <p:cNvPr id="201" name="Rectangle 6"/>
          <p:cNvSpPr txBox="1"/>
          <p:nvPr/>
        </p:nvSpPr>
        <p:spPr>
          <a:xfrm>
            <a:off x="4654251" y="2334119"/>
            <a:ext cx="6768753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1600">
                <a:solidFill>
                  <a:srgbClr val="262626"/>
                </a:solidFill>
              </a:defRPr>
            </a:lvl1pPr>
          </a:lstStyle>
          <a:p>
            <a:pPr/>
            <a:r>
              <a:t>The project aims to improve patient care through accurate disease prediction, personalized treatment recommendations, and empathetic mental health support.</a:t>
            </a:r>
          </a:p>
        </p:txBody>
      </p:sp>
      <p:sp>
        <p:nvSpPr>
          <p:cNvPr id="202" name="Rectangle 12"/>
          <p:cNvSpPr txBox="1"/>
          <p:nvPr/>
        </p:nvSpPr>
        <p:spPr>
          <a:xfrm>
            <a:off x="4654251" y="3430233"/>
            <a:ext cx="6768753" cy="130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1600">
                <a:solidFill>
                  <a:srgbClr val="262626"/>
                </a:solidFill>
              </a:defRPr>
            </a:lvl1pPr>
          </a:lstStyle>
          <a:p>
            <a:pPr/>
            <a:r>
              <a:t>The project seeks to enhance accessibility to healthcare services by providing a user-friendly platform for locating nearby hospitals, streamlining appointment bookings, and ensuring efficient communication between patients and healthcare professionals.</a:t>
            </a:r>
          </a:p>
        </p:txBody>
      </p:sp>
      <p:sp>
        <p:nvSpPr>
          <p:cNvPr id="203" name="Rectangle 13"/>
          <p:cNvSpPr txBox="1"/>
          <p:nvPr/>
        </p:nvSpPr>
        <p:spPr>
          <a:xfrm>
            <a:off x="1551006" y="3788373"/>
            <a:ext cx="1538182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b="1" sz="1800">
                <a:solidFill>
                  <a:srgbClr val="0D0D0D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Increasing Accessibility</a:t>
            </a:r>
          </a:p>
        </p:txBody>
      </p:sp>
      <p:sp>
        <p:nvSpPr>
          <p:cNvPr id="204" name="Rectangle 14"/>
          <p:cNvSpPr txBox="1"/>
          <p:nvPr/>
        </p:nvSpPr>
        <p:spPr>
          <a:xfrm>
            <a:off x="4654251" y="5191444"/>
            <a:ext cx="6768753" cy="506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sz="1600">
                <a:solidFill>
                  <a:srgbClr val="262626"/>
                </a:solidFill>
              </a:defRPr>
            </a:lvl1pPr>
          </a:lstStyle>
          <a:p>
            <a:pPr/>
            <a:r>
              <a:t>The project will optimize health management by providing tailored and efficient healthcare solutions for individuals.</a:t>
            </a:r>
          </a:p>
        </p:txBody>
      </p:sp>
      <p:sp>
        <p:nvSpPr>
          <p:cNvPr id="205" name="Rectangle 16"/>
          <p:cNvSpPr txBox="1"/>
          <p:nvPr/>
        </p:nvSpPr>
        <p:spPr>
          <a:xfrm>
            <a:off x="1551006" y="5305109"/>
            <a:ext cx="153818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0000"/>
              </a:lnSpc>
              <a:defRPr b="1" sz="1800">
                <a:solidFill>
                  <a:srgbClr val="0D0D0D"/>
                </a:solidFill>
                <a:latin typeface="Segoe UI Black"/>
                <a:ea typeface="Segoe UI Black"/>
                <a:cs typeface="Segoe UI Black"/>
                <a:sym typeface="Segoe UI Black"/>
              </a:defRPr>
            </a:lvl1pPr>
          </a:lstStyle>
          <a:p>
            <a:pPr/>
            <a:r>
              <a:t>Optimization</a:t>
            </a:r>
          </a:p>
        </p:txBody>
      </p:sp>
      <p:pic>
        <p:nvPicPr>
          <p:cNvPr id="206" name="Graphic 22" descr="Graphic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5303" y="2428386"/>
            <a:ext cx="583629" cy="583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raphic 24" descr="Graphic 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5303" y="5152995"/>
            <a:ext cx="583629" cy="583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raphic 27" descr="Graphic 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5303" y="3810410"/>
            <a:ext cx="583629" cy="583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3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214" name="Title 9"/>
          <p:cNvSpPr txBox="1"/>
          <p:nvPr>
            <p:ph type="title"/>
          </p:nvPr>
        </p:nvSpPr>
        <p:spPr>
          <a:xfrm>
            <a:off x="1527858" y="274638"/>
            <a:ext cx="10051527" cy="711083"/>
          </a:xfrm>
          <a:prstGeom prst="rect">
            <a:avLst/>
          </a:prstGeom>
        </p:spPr>
        <p:txBody>
          <a:bodyPr/>
          <a:lstStyle/>
          <a:p>
            <a:pPr/>
            <a:r>
              <a:t>MODULES</a:t>
            </a:r>
          </a:p>
        </p:txBody>
      </p:sp>
      <p:sp>
        <p:nvSpPr>
          <p:cNvPr id="215" name="Rectangle: Rounded Corners 22"/>
          <p:cNvSpPr/>
          <p:nvPr/>
        </p:nvSpPr>
        <p:spPr>
          <a:xfrm>
            <a:off x="1397509" y="1411253"/>
            <a:ext cx="4100472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Rectangle: Rounded Corners 8"/>
          <p:cNvSpPr/>
          <p:nvPr/>
        </p:nvSpPr>
        <p:spPr>
          <a:xfrm>
            <a:off x="1692005" y="1340929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Group 43"/>
          <p:cNvSpPr txBox="1"/>
          <p:nvPr/>
        </p:nvSpPr>
        <p:spPr>
          <a:xfrm>
            <a:off x="1890782" y="1560746"/>
            <a:ext cx="4678420" cy="35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Disease Prediction Model</a:t>
            </a:r>
          </a:p>
        </p:txBody>
      </p:sp>
      <p:sp>
        <p:nvSpPr>
          <p:cNvPr id="218" name="Rectangle 53"/>
          <p:cNvSpPr txBox="1"/>
          <p:nvPr/>
        </p:nvSpPr>
        <p:spPr>
          <a:xfrm>
            <a:off x="1534624" y="5936267"/>
            <a:ext cx="10051527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defRPr sz="1600">
                <a:solidFill>
                  <a:srgbClr val="262626"/>
                </a:solidFill>
              </a:defRPr>
            </a:lvl1pPr>
          </a:lstStyle>
          <a:p>
            <a:pPr/>
            <a:r>
              <a:t>AI and ML-based Healthcare Assistant, revolutionizing patient care through predictive disease analysis, personalized treatment recommendations, empathetic AI therapy, nearest hospital locator, and efficient appointment booking.</a:t>
            </a:r>
          </a:p>
        </p:txBody>
      </p:sp>
      <p:sp>
        <p:nvSpPr>
          <p:cNvPr id="219" name="Rectangle: Rounded Corners 22"/>
          <p:cNvSpPr/>
          <p:nvPr/>
        </p:nvSpPr>
        <p:spPr>
          <a:xfrm>
            <a:off x="1397509" y="2564468"/>
            <a:ext cx="4100472" cy="818003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Rectangle: Rounded Corners 8"/>
          <p:cNvSpPr/>
          <p:nvPr/>
        </p:nvSpPr>
        <p:spPr>
          <a:xfrm>
            <a:off x="1692005" y="2494143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Group 43"/>
          <p:cNvSpPr txBox="1"/>
          <p:nvPr/>
        </p:nvSpPr>
        <p:spPr>
          <a:xfrm>
            <a:off x="1890782" y="2772323"/>
            <a:ext cx="4678420" cy="35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Drug Recommendation System</a:t>
            </a:r>
          </a:p>
        </p:txBody>
      </p:sp>
      <p:sp>
        <p:nvSpPr>
          <p:cNvPr id="222" name="Rectangle: Rounded Corners 22"/>
          <p:cNvSpPr/>
          <p:nvPr/>
        </p:nvSpPr>
        <p:spPr>
          <a:xfrm>
            <a:off x="1397509" y="3673760"/>
            <a:ext cx="4100472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Rectangle: Rounded Corners 8"/>
          <p:cNvSpPr/>
          <p:nvPr/>
        </p:nvSpPr>
        <p:spPr>
          <a:xfrm>
            <a:off x="1692005" y="3603436"/>
            <a:ext cx="3832196" cy="958652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Group 43"/>
          <p:cNvSpPr txBox="1"/>
          <p:nvPr/>
        </p:nvSpPr>
        <p:spPr>
          <a:xfrm>
            <a:off x="1890782" y="3903576"/>
            <a:ext cx="4678420" cy="35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AI Therapist</a:t>
            </a:r>
          </a:p>
        </p:txBody>
      </p:sp>
      <p:sp>
        <p:nvSpPr>
          <p:cNvPr id="225" name="Rectangle: Rounded Corners 22"/>
          <p:cNvSpPr/>
          <p:nvPr/>
        </p:nvSpPr>
        <p:spPr>
          <a:xfrm>
            <a:off x="6874406" y="1325204"/>
            <a:ext cx="4100472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Rectangle: Rounded Corners 8"/>
          <p:cNvSpPr/>
          <p:nvPr/>
        </p:nvSpPr>
        <p:spPr>
          <a:xfrm>
            <a:off x="7168902" y="1254880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Group 43"/>
          <p:cNvSpPr txBox="1"/>
          <p:nvPr/>
        </p:nvSpPr>
        <p:spPr>
          <a:xfrm>
            <a:off x="7367679" y="1474697"/>
            <a:ext cx="4678420" cy="35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Personal Health Insights</a:t>
            </a:r>
          </a:p>
        </p:txBody>
      </p:sp>
      <p:sp>
        <p:nvSpPr>
          <p:cNvPr id="228" name="Rectangle: Rounded Corners 22"/>
          <p:cNvSpPr/>
          <p:nvPr/>
        </p:nvSpPr>
        <p:spPr>
          <a:xfrm>
            <a:off x="6874406" y="2478419"/>
            <a:ext cx="4100472" cy="818003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Rectangle: Rounded Corners 8"/>
          <p:cNvSpPr/>
          <p:nvPr/>
        </p:nvSpPr>
        <p:spPr>
          <a:xfrm>
            <a:off x="7168902" y="2408094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Group 43"/>
          <p:cNvSpPr txBox="1"/>
          <p:nvPr/>
        </p:nvSpPr>
        <p:spPr>
          <a:xfrm>
            <a:off x="7445688" y="2692249"/>
            <a:ext cx="4522402" cy="34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Nearest Hospital Finder</a:t>
            </a:r>
          </a:p>
        </p:txBody>
      </p:sp>
      <p:sp>
        <p:nvSpPr>
          <p:cNvPr id="231" name="Rectangle: Rounded Corners 22"/>
          <p:cNvSpPr/>
          <p:nvPr/>
        </p:nvSpPr>
        <p:spPr>
          <a:xfrm>
            <a:off x="6874406" y="3587711"/>
            <a:ext cx="4100472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Rectangle: Rounded Corners 8"/>
          <p:cNvSpPr/>
          <p:nvPr/>
        </p:nvSpPr>
        <p:spPr>
          <a:xfrm>
            <a:off x="7168902" y="3517387"/>
            <a:ext cx="3832196" cy="958652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Group 43"/>
          <p:cNvSpPr txBox="1"/>
          <p:nvPr/>
        </p:nvSpPr>
        <p:spPr>
          <a:xfrm>
            <a:off x="7406360" y="3683585"/>
            <a:ext cx="8175546" cy="626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 Authentication &amp;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Management</a:t>
            </a:r>
          </a:p>
        </p:txBody>
      </p:sp>
      <p:sp>
        <p:nvSpPr>
          <p:cNvPr id="234" name="Rectangle: Rounded Corners 22"/>
          <p:cNvSpPr/>
          <p:nvPr/>
        </p:nvSpPr>
        <p:spPr>
          <a:xfrm>
            <a:off x="1441657" y="4783053"/>
            <a:ext cx="4100472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Rectangle: Rounded Corners 8"/>
          <p:cNvSpPr/>
          <p:nvPr/>
        </p:nvSpPr>
        <p:spPr>
          <a:xfrm>
            <a:off x="1736153" y="4712728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Group 43"/>
          <p:cNvSpPr txBox="1"/>
          <p:nvPr/>
        </p:nvSpPr>
        <p:spPr>
          <a:xfrm>
            <a:off x="1934930" y="5012869"/>
            <a:ext cx="4678420" cy="358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Appointment Booking</a:t>
            </a:r>
          </a:p>
        </p:txBody>
      </p:sp>
      <p:sp>
        <p:nvSpPr>
          <p:cNvPr id="237" name="Rectangle: Rounded Corners 22"/>
          <p:cNvSpPr/>
          <p:nvPr/>
        </p:nvSpPr>
        <p:spPr>
          <a:xfrm>
            <a:off x="6918553" y="4697004"/>
            <a:ext cx="4100473" cy="818004"/>
          </a:xfrm>
          <a:prstGeom prst="roundRect">
            <a:avLst>
              <a:gd name="adj" fmla="val 31463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Rectangle: Rounded Corners 8"/>
          <p:cNvSpPr/>
          <p:nvPr/>
        </p:nvSpPr>
        <p:spPr>
          <a:xfrm>
            <a:off x="7213050" y="4626679"/>
            <a:ext cx="3832196" cy="958653"/>
          </a:xfrm>
          <a:prstGeom prst="roundRect">
            <a:avLst>
              <a:gd name="adj" fmla="val 22817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Group 43"/>
          <p:cNvSpPr txBox="1"/>
          <p:nvPr/>
        </p:nvSpPr>
        <p:spPr>
          <a:xfrm>
            <a:off x="7450507" y="4792878"/>
            <a:ext cx="8175547" cy="626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Admin Panel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245" name="Title 9"/>
          <p:cNvSpPr txBox="1"/>
          <p:nvPr>
            <p:ph type="title"/>
          </p:nvPr>
        </p:nvSpPr>
        <p:spPr>
          <a:xfrm>
            <a:off x="1527175" y="274638"/>
            <a:ext cx="10052050" cy="711201"/>
          </a:xfrm>
          <a:prstGeom prst="rect">
            <a:avLst/>
          </a:prstGeom>
        </p:spPr>
        <p:txBody>
          <a:bodyPr/>
          <a:lstStyle/>
          <a:p>
            <a:pPr/>
            <a:r>
              <a:t>Technology Stack</a:t>
            </a:r>
          </a:p>
        </p:txBody>
      </p:sp>
      <p:sp>
        <p:nvSpPr>
          <p:cNvPr id="246" name="Text Placeholder 10"/>
          <p:cNvSpPr txBox="1"/>
          <p:nvPr>
            <p:ph type="body" sz="quarter" idx="1"/>
          </p:nvPr>
        </p:nvSpPr>
        <p:spPr>
          <a:xfrm>
            <a:off x="1516283" y="1052736"/>
            <a:ext cx="10069976" cy="307274"/>
          </a:xfrm>
          <a:prstGeom prst="rect">
            <a:avLst/>
          </a:prstGeom>
        </p:spPr>
        <p:txBody>
          <a:bodyPr/>
          <a:lstStyle/>
          <a:p>
            <a:pPr/>
            <a:r>
              <a:t>The technology stack used in this project includes</a:t>
            </a:r>
          </a:p>
        </p:txBody>
      </p:sp>
      <p:sp>
        <p:nvSpPr>
          <p:cNvPr id="247" name="Rectangle 6"/>
          <p:cNvSpPr txBox="1"/>
          <p:nvPr/>
        </p:nvSpPr>
        <p:spPr>
          <a:xfrm>
            <a:off x="1476104" y="1557055"/>
            <a:ext cx="9227092" cy="374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Machine Learning Frameworks: </a:t>
            </a:r>
            <a:r>
              <a:rPr b="1"/>
              <a:t>TensorFlow</a:t>
            </a:r>
            <a:endParaRPr b="1"/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 Preprocessing Tools: </a:t>
            </a:r>
            <a:r>
              <a:rPr b="1"/>
              <a:t>Pandas, NumPy</a:t>
            </a:r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Natural Language Processing (NLP) Libraries: </a:t>
            </a:r>
            <a:r>
              <a:rPr b="1"/>
              <a:t>NLTK</a:t>
            </a:r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Geolocation Services: </a:t>
            </a:r>
            <a:r>
              <a:rPr b="1"/>
              <a:t>Google Maps API</a:t>
            </a:r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Web Development Frameworks: </a:t>
            </a:r>
            <a:r>
              <a:rPr b="1"/>
              <a:t>Django (Fullstack)</a:t>
            </a:r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Authentication and Authorization: </a:t>
            </a:r>
            <a:r>
              <a:rPr b="1"/>
              <a:t>Python</a:t>
            </a:r>
            <a:endParaRPr b="1"/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Database :</a:t>
            </a:r>
            <a:r>
              <a:rPr b="1"/>
              <a:t> MYSQL</a:t>
            </a:r>
          </a:p>
          <a:p>
            <a:pPr marL="294105" indent="-294105" defTabSz="12700">
              <a:lnSpc>
                <a:spcPct val="150000"/>
              </a:lnSpc>
              <a:buClr>
                <a:srgbClr val="4C5755"/>
              </a:buClr>
              <a:buSzPct val="100000"/>
              <a:buAutoNum type="arabicPeriod" startAt="1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Hosting : </a:t>
            </a:r>
            <a:r>
              <a:rPr b="1"/>
              <a:t>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3"/>
          <p:cNvSpPr/>
          <p:nvPr/>
        </p:nvSpPr>
        <p:spPr>
          <a:xfrm>
            <a:off x="-1" y="0"/>
            <a:ext cx="93610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HEALTH-LINK</a:t>
            </a:r>
          </a:p>
        </p:txBody>
      </p:sp>
      <p:sp>
        <p:nvSpPr>
          <p:cNvPr id="253" name="Title 1"/>
          <p:cNvSpPr txBox="1"/>
          <p:nvPr>
            <p:ph type="title"/>
          </p:nvPr>
        </p:nvSpPr>
        <p:spPr>
          <a:xfrm>
            <a:off x="1527858" y="97098"/>
            <a:ext cx="10051527" cy="711082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Database Design</a:t>
            </a:r>
          </a:p>
        </p:txBody>
      </p:sp>
      <p:pic>
        <p:nvPicPr>
          <p:cNvPr id="254" name="Healthcare (3).png" descr="Healthcare (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9469" y="821896"/>
            <a:ext cx="8420363" cy="608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Research Paper</a:t>
            </a:r>
          </a:p>
        </p:txBody>
      </p:sp>
      <p:sp>
        <p:nvSpPr>
          <p:cNvPr id="259" name="Title 1"/>
          <p:cNvSpPr txBox="1"/>
          <p:nvPr>
            <p:ph type="title"/>
          </p:nvPr>
        </p:nvSpPr>
        <p:spPr>
          <a:xfrm>
            <a:off x="1527858" y="274638"/>
            <a:ext cx="10051527" cy="711083"/>
          </a:xfrm>
          <a:prstGeom prst="rect">
            <a:avLst/>
          </a:prstGeom>
        </p:spPr>
        <p:txBody>
          <a:bodyPr/>
          <a:lstStyle/>
          <a:p>
            <a:pPr/>
            <a:r>
              <a:t>Gantt chart</a:t>
            </a:r>
          </a:p>
        </p:txBody>
      </p:sp>
      <p:pic>
        <p:nvPicPr>
          <p:cNvPr id="260" name="Healthlink 20240206.png" descr="Healthlink 202402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27025"/>
            <a:ext cx="12179300" cy="4695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11"/>
          <p:cNvSpPr txBox="1"/>
          <p:nvPr/>
        </p:nvSpPr>
        <p:spPr>
          <a:xfrm rot="16200000">
            <a:off x="-2635761" y="3196502"/>
            <a:ext cx="6038945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Research Paper</a:t>
            </a:r>
          </a:p>
        </p:txBody>
      </p:sp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 Digram</a:t>
            </a:r>
          </a:p>
        </p:txBody>
      </p:sp>
      <p:pic>
        <p:nvPicPr>
          <p:cNvPr id="266" name="8-Figure6-1.png" descr="8-Figure6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95964"/>
            <a:ext cx="12179300" cy="4066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xfrm>
            <a:off x="936055" y="49753"/>
            <a:ext cx="10051527" cy="711082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UI Design</a:t>
            </a:r>
          </a:p>
        </p:txBody>
      </p:sp>
      <p:pic>
        <p:nvPicPr>
          <p:cNvPr id="271" name="Screenshot 2024-02-06 at 8.53.04 PM.png" descr="Screenshot 2024-02-06 at 8.53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475" y="847786"/>
            <a:ext cx="5119080" cy="275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creenshot 2024-02-06 at 8.53.29 PM.png" descr="Screenshot 2024-02-06 at 8.53.2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58660" y="847786"/>
            <a:ext cx="5124165" cy="275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creenshot 2024-02-06 at 8.54.00 PM.png" descr="Screenshot 2024-02-06 at 8.54.00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76387" y="3890663"/>
            <a:ext cx="5088711" cy="2744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shot 2024-02-06 at 8.53.44 PM.png" descr="Screenshot 2024-02-06 at 8.53.4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9344" y="3909494"/>
            <a:ext cx="5041966" cy="2707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3982"/>
      </a:accent1>
      <a:accent2>
        <a:srgbClr val="4965A5"/>
      </a:accent2>
      <a:accent3>
        <a:srgbClr val="DFE2EA"/>
      </a:accent3>
      <a:accent4>
        <a:srgbClr val="EEEEEB"/>
      </a:accent4>
      <a:accent5>
        <a:srgbClr val="FE9809"/>
      </a:accent5>
      <a:accent6>
        <a:srgbClr val="E2201D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121898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